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78" r:id="rId4"/>
    <p:sldId id="279" r:id="rId5"/>
    <p:sldId id="281" r:id="rId6"/>
    <p:sldId id="276" r:id="rId7"/>
  </p:sldIdLst>
  <p:sldSz cx="9144000" cy="6858000" type="screen4x3"/>
  <p:notesSz cx="71120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289" autoAdjust="0"/>
    <p:restoredTop sz="94660"/>
  </p:normalViewPr>
  <p:slideViewPr>
    <p:cSldViewPr>
      <p:cViewPr varScale="1">
        <p:scale>
          <a:sx n="74" d="100"/>
          <a:sy n="74" d="100"/>
        </p:scale>
        <p:origin x="-87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7880" y="0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161DF170-FBE6-4885-99D0-1C97E7DF222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174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7880" y="8926174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548A06F6-8C3F-4A09-8FA8-10BE22DA0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7880" y="0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27BEC924-FD42-49B3-AE56-0CD01A925C49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844" y="4464692"/>
            <a:ext cx="5688312" cy="4228780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6174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7880" y="8926174"/>
            <a:ext cx="3082511" cy="470221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230E11AA-980E-4884-A0E3-5BA4A772B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E054-4E01-4CAE-8D4A-E06E6823D65D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F7E9-5E74-4706-8C2C-76A7A4E1A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0755-9B7A-4D7E-9276-776561A44C4F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4238-051A-4F77-BFCA-433442525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F603-3406-4B4D-9655-2124AD56BAAF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10BC-DEC2-4529-914E-CEA036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BE56-B4D8-435B-A107-F14A89BE202D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E432D-8C8E-4D77-A169-F3BDF095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ECBB-7310-467F-8A8E-349B043EBC21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E80B-F813-4B17-A0F0-E14AF32DF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3799-66BF-403A-BB80-5AE70F317301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A1870-9725-45B7-A859-E819B9420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5A30-3405-4C63-A04C-65C305BA9911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635E-BB8C-49E5-A966-C9FCF11E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A1CB-1D6F-4933-A8B4-304F8D72FF68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938E-CFB7-4569-B39B-701C7CD0A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F25A-372D-4484-9F1F-472FB5B7B26D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0434-1929-4811-9E1F-EDCA5CAE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0C1D-433C-4CF9-A30A-82FC82D802AD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2C88-E701-4EFB-8A4F-9318BF3B3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2BAA-EDDE-43C7-AC4D-5552B750462C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7140-4342-4AE5-A6F4-4B2A51F2A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88116A-A227-4F21-9F1E-F2B02A961C66}" type="datetime1">
              <a:rPr lang="en-US" smtClean="0"/>
              <a:pPr>
                <a:defRPr/>
              </a:pPr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COPE491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25C562-0639-42E9-96C3-93961272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schools.cupe.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58BA72"/>
                </a:solidFill>
              </a:rPr>
              <a:t>C</a:t>
            </a:r>
            <a:r>
              <a:rPr lang="en-US" sz="2400" b="1" dirty="0" smtClean="0">
                <a:solidFill>
                  <a:srgbClr val="58BA72"/>
                </a:solidFill>
              </a:rPr>
              <a:t>UPE BC K-12 Provincial Bargaining Committee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58BA72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58BA72"/>
                </a:solidFill>
              </a:rPr>
              <a:t>Bargaining Update November 17, </a:t>
            </a:r>
            <a:r>
              <a:rPr lang="en-US" sz="2400" b="1" dirty="0" smtClean="0">
                <a:solidFill>
                  <a:srgbClr val="58BA72"/>
                </a:solidFill>
              </a:rPr>
              <a:t>2011</a:t>
            </a:r>
            <a:endParaRPr lang="en-US" sz="2400" b="1" dirty="0" smtClean="0">
              <a:solidFill>
                <a:srgbClr val="58BA7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052" name="Picture 3" descr="BC-K-12-header-web-Jan20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610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k12_footer_green-white_greylin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57800"/>
            <a:ext cx="77724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cope491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en-US" sz="4800" dirty="0" smtClean="0">
                <a:solidFill>
                  <a:srgbClr val="00B050"/>
                </a:solidFill>
              </a:rPr>
              <a:t>CUPE BC K12 Bargaining Update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CUPE’s K-12 Provincial Bargaining Committee met with BCPSEA on November 15 and 16.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These were the 11</a:t>
            </a:r>
            <a:r>
              <a:rPr lang="en-US" baseline="30000" dirty="0" smtClean="0"/>
              <a:t>th</a:t>
            </a:r>
            <a:r>
              <a:rPr lang="en-US" dirty="0" smtClean="0"/>
              <a:t> and 12</a:t>
            </a:r>
            <a:r>
              <a:rPr lang="en-US" baseline="30000" dirty="0" smtClean="0"/>
              <a:t>th</a:t>
            </a:r>
            <a:r>
              <a:rPr lang="en-US" dirty="0" smtClean="0"/>
              <a:t> days of bargaining at the provincial table.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Provincial discussions began on June 10.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/>
              <a:t>More bargaining dates are set for December 13 and 14. 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>
                <a:solidFill>
                  <a:srgbClr val="00B050"/>
                </a:solidFill>
              </a:rPr>
              <a:t>CUPE BC K12 Bargaining Update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Both sides exchanged packages and engaged in focused discussions.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BCPSEA began to narrow its priorities as both parties identified key issues.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CUPE’s Bargaining Committee continued to push for more professional and skills development as well as recognition and respect for Education Assistants (specifically more hours for current EAs).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>
                <a:solidFill>
                  <a:srgbClr val="00B050"/>
                </a:solidFill>
              </a:rPr>
              <a:t>CUPE BC K12 Bargaining Update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Both parties focused on renewing the work of the Support Staff Education and Adjustment Committee (SSEAC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SSEAC was created following the 2006 round of collective bargaining. It is a joint initiative between the employers’ association and CUPE as well as other K-12 support staff unions.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SSEAC sets specific criteria to allocate skills development funds for members. </a:t>
            </a:r>
          </a:p>
          <a:p>
            <a:pPr>
              <a:buFont typeface="Wingdings" pitchFamily="2" charset="2"/>
              <a:buChar char="q"/>
            </a:pPr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CUPE BC K12 Bargaining Update</a:t>
            </a:r>
            <a:endParaRPr lang="en-US" dirty="0">
              <a:solidFill>
                <a:srgbClr val="58BA7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Provincial Bargaining Committee remains committed to securing a provincial settlement that will make gains on key priorities </a:t>
            </a:r>
            <a:r>
              <a:rPr lang="en-US" u="sng" dirty="0" smtClean="0"/>
              <a:t>without taking concessions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When both provincial and local bargaining concludes, the provincial settlement and the local settlement will together renew local collective agreements following ratification by CUPE members in each local.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5400" dirty="0" smtClean="0">
                <a:solidFill>
                  <a:srgbClr val="00B050"/>
                </a:solidFill>
              </a:rPr>
              <a:t>Keep in touch!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3600" dirty="0" smtClean="0"/>
              <a:t> </a:t>
            </a:r>
            <a:r>
              <a:rPr lang="en-US" sz="4400" dirty="0" smtClean="0">
                <a:hlinkClick r:id="rId2"/>
              </a:rPr>
              <a:t>www.bcschools.cupe.ca</a:t>
            </a:r>
            <a:endParaRPr lang="en-US" sz="4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4400" dirty="0" smtClean="0"/>
              <a:t>Tweet @</a:t>
            </a:r>
            <a:r>
              <a:rPr lang="en-US" sz="4400" dirty="0" err="1" smtClean="0"/>
              <a:t>CUPEbcschools</a:t>
            </a: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255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CUPE BC K12 Bargaining Update</vt:lpstr>
      <vt:lpstr>CUPE BC K12 Bargaining Update</vt:lpstr>
      <vt:lpstr>CUPE BC K12 Bargaining Update</vt:lpstr>
      <vt:lpstr>CUPE BC K12 Bargaining Update</vt:lpstr>
      <vt:lpstr>Keep in touch!</vt:lpstr>
    </vt:vector>
  </TitlesOfParts>
  <Company>Canadian Union of Public Employees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roseanne Moran</dc:creator>
  <cp:lastModifiedBy>jandre</cp:lastModifiedBy>
  <cp:revision>42</cp:revision>
  <dcterms:created xsi:type="dcterms:W3CDTF">2011-03-09T00:46:53Z</dcterms:created>
  <dcterms:modified xsi:type="dcterms:W3CDTF">2011-11-17T23:13:34Z</dcterms:modified>
</cp:coreProperties>
</file>